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9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5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1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31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6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81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9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76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8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4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1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4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8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9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0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3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7FEE-B086-4D75-90A7-3C046FDE827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9ABB-5033-4C34-891D-2C8A9B9E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22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mi.org/Support-Education/Publications-Reports/Guides/Navigating-a-Mental-Health-Crisis" TargetMode="External"/><Relationship Id="rId2" Type="http://schemas.openxmlformats.org/officeDocument/2006/relationships/hyperlink" Target="https://www.findhel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icidepreventionlifeline.org/" TargetMode="External"/><Relationship Id="rId5" Type="http://schemas.openxmlformats.org/officeDocument/2006/relationships/hyperlink" Target="https://www.crisistextline.org/" TargetMode="External"/><Relationship Id="rId4" Type="http://schemas.openxmlformats.org/officeDocument/2006/relationships/hyperlink" Target="https://rainn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0DE7-CD76-4DA4-85BB-9579D0606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632105"/>
            <a:ext cx="8938901" cy="1572426"/>
          </a:xfrm>
        </p:spPr>
        <p:txBody>
          <a:bodyPr/>
          <a:lstStyle/>
          <a:p>
            <a:pPr algn="l"/>
            <a:r>
              <a:rPr lang="en-US" sz="4800" dirty="0"/>
              <a:t>Setting Boundaries:</a:t>
            </a:r>
            <a:br>
              <a:rPr lang="en-US" dirty="0"/>
            </a:br>
            <a:r>
              <a:rPr lang="en-US" sz="3200" dirty="0"/>
              <a:t>Maintaining Mental Health by Understanding your limits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DB479-9DE3-4660-88B1-A5FDC7E96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By Ryan Soekarmoen</a:t>
            </a:r>
          </a:p>
        </p:txBody>
      </p:sp>
    </p:spTree>
    <p:extLst>
      <p:ext uri="{BB962C8B-B14F-4D97-AF65-F5344CB8AC3E}">
        <p14:creationId xmlns:p14="http://schemas.microsoft.com/office/powerpoint/2010/main" val="335503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2203-2D78-412E-9BDF-33727913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9E6A5-D9F8-4E61-8614-5B6ADACE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41" y="1948440"/>
            <a:ext cx="10174542" cy="490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What is it?</a:t>
            </a:r>
          </a:p>
          <a:p>
            <a:pPr lvl="1"/>
            <a:r>
              <a:rPr lang="en-US" sz="1800" dirty="0"/>
              <a:t>Respect for another person’s body</a:t>
            </a:r>
          </a:p>
          <a:p>
            <a:pPr lvl="1"/>
            <a:r>
              <a:rPr lang="en-US" sz="1800" dirty="0"/>
              <a:t>ALWAYS ask for consent.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setting this boundary</a:t>
            </a:r>
          </a:p>
          <a:p>
            <a:pPr lvl="1"/>
            <a:r>
              <a:rPr lang="en-US" sz="1800" dirty="0"/>
              <a:t>“I am comfortable with A, B, and C but am not comfortable with X, Y, Z.</a:t>
            </a:r>
          </a:p>
          <a:p>
            <a:pPr lvl="2"/>
            <a:r>
              <a:rPr lang="en-US" sz="1600" dirty="0"/>
              <a:t>Clearly defines what activities are ok and which are NOT</a:t>
            </a:r>
          </a:p>
          <a:p>
            <a:pPr lvl="1"/>
            <a:r>
              <a:rPr lang="en-US" sz="1800" dirty="0"/>
              <a:t>“I have changed my mind, I no longer wish to have sex”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breaking this boundary</a:t>
            </a:r>
          </a:p>
          <a:p>
            <a:pPr lvl="1"/>
            <a:r>
              <a:rPr lang="en-US" sz="1800" dirty="0"/>
              <a:t>Trying to get someone to participate in an act they have clearly said they aren’t willing to do</a:t>
            </a:r>
          </a:p>
          <a:p>
            <a:pPr lvl="1"/>
            <a:r>
              <a:rPr lang="en-US" sz="1800" dirty="0"/>
              <a:t>Assuming past consent is still valid</a:t>
            </a:r>
          </a:p>
          <a:p>
            <a:pPr lvl="2"/>
            <a:r>
              <a:rPr lang="en-US" sz="1400" dirty="0"/>
              <a:t>Again, ALWAYS ask for consent.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2203-2D78-412E-9BDF-33727913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41" y="753228"/>
            <a:ext cx="10174542" cy="1080938"/>
          </a:xfrm>
        </p:spPr>
        <p:txBody>
          <a:bodyPr/>
          <a:lstStyle/>
          <a:p>
            <a:r>
              <a:rPr lang="en-US" dirty="0"/>
              <a:t>Building Your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9E6A5-D9F8-4E61-8614-5B6ADACE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8440"/>
            <a:ext cx="10511327" cy="49095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Reflect on things that make you comfortable (within your boundaries) and things that make you uncomfortable (outside your boundaries)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down 3 boundaries for each of the Boundary Types described above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Practice (or write down) phrases you could use to convey those boundaries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Consider how you would respond if someone breaks that boundary.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Your response should be calm, but steadfast and firm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Reflect on times you may have broken someone’s boundary and decide how you could have done things differently.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964F-1418-86A9-B28A-CB05A589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C1B7-EF9E-4918-265F-D7FB4350D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42444"/>
            <a:ext cx="10425868" cy="4815555"/>
          </a:xfrm>
        </p:spPr>
        <p:txBody>
          <a:bodyPr>
            <a:normAutofit/>
          </a:bodyPr>
          <a:lstStyle/>
          <a:p>
            <a:r>
              <a:rPr lang="en-US" dirty="0"/>
              <a:t>May is Mental Health Month!</a:t>
            </a:r>
          </a:p>
          <a:p>
            <a:r>
              <a:rPr lang="en-US" dirty="0"/>
              <a:t>Boundaries aren’t processes to keep people out, but rather processes to allow people in.</a:t>
            </a:r>
          </a:p>
          <a:p>
            <a:r>
              <a:rPr lang="en-US" dirty="0"/>
              <a:t>Be firm with your boundaries! Let people know if they cross a boundary and provide insight to how they can prevent that from happening again. </a:t>
            </a:r>
          </a:p>
          <a:p>
            <a:pPr lvl="1"/>
            <a:r>
              <a:rPr lang="en-US" dirty="0"/>
              <a:t>When informing people that they crossed a boundary, be calm but firm about it. Accidents happen but be cognitive of patterns. </a:t>
            </a:r>
          </a:p>
          <a:p>
            <a:r>
              <a:rPr lang="en-US" dirty="0"/>
              <a:t>Create space to discuss boundaries with those around you</a:t>
            </a:r>
          </a:p>
          <a:p>
            <a:pPr lvl="1"/>
            <a:r>
              <a:rPr lang="en-US" dirty="0"/>
              <a:t>Friends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Chapter Brothers</a:t>
            </a:r>
          </a:p>
        </p:txBody>
      </p:sp>
    </p:spTree>
    <p:extLst>
      <p:ext uri="{BB962C8B-B14F-4D97-AF65-F5344CB8AC3E}">
        <p14:creationId xmlns:p14="http://schemas.microsoft.com/office/powerpoint/2010/main" val="338863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804B-29E9-6DC9-FE12-C6382277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CF0B6-5341-6BE9-F216-EDDF1BCB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2690"/>
            <a:ext cx="12192000" cy="3599316"/>
          </a:xfrm>
        </p:spPr>
        <p:txBody>
          <a:bodyPr/>
          <a:lstStyle/>
          <a:p>
            <a:r>
              <a:rPr lang="en-US" dirty="0"/>
              <a:t>Find Help with finance, food pantries, medical care at </a:t>
            </a:r>
            <a:r>
              <a:rPr lang="en-US" dirty="0">
                <a:hlinkClick r:id="rId2"/>
              </a:rPr>
              <a:t>https://www.findhelp.org/</a:t>
            </a:r>
            <a:endParaRPr lang="en-US" dirty="0"/>
          </a:p>
          <a:p>
            <a:r>
              <a:rPr lang="en-US" dirty="0"/>
              <a:t>National Alliance on Mental Illness: </a:t>
            </a:r>
            <a:r>
              <a:rPr lang="en-US" dirty="0">
                <a:hlinkClick r:id="rId3"/>
              </a:rPr>
              <a:t>Navigating a Mental Health Crisis</a:t>
            </a:r>
            <a:endParaRPr lang="en-US" dirty="0"/>
          </a:p>
          <a:p>
            <a:r>
              <a:rPr lang="en-US" dirty="0"/>
              <a:t>RAINN: </a:t>
            </a:r>
            <a:r>
              <a:rPr lang="en-US" dirty="0">
                <a:hlinkClick r:id="rId4"/>
              </a:rPr>
              <a:t>Resources for victims of sexual violence </a:t>
            </a:r>
            <a:endParaRPr lang="en-US" dirty="0"/>
          </a:p>
          <a:p>
            <a:r>
              <a:rPr lang="en-US" dirty="0"/>
              <a:t>Mental Text Line: Text “HOME” to 741741 or visit </a:t>
            </a:r>
            <a:r>
              <a:rPr lang="en-US" dirty="0">
                <a:hlinkClick r:id="rId5"/>
              </a:rPr>
              <a:t>their website</a:t>
            </a:r>
            <a:endParaRPr lang="en-US" dirty="0"/>
          </a:p>
          <a:p>
            <a:r>
              <a:rPr lang="en-US" dirty="0">
                <a:hlinkClick r:id="rId6"/>
              </a:rPr>
              <a:t>Suicide Prevention Hotline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5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AF2CE4D-F33A-4A49-8DCE-285ED076C67B}"/>
              </a:ext>
            </a:extLst>
          </p:cNvPr>
          <p:cNvSpPr/>
          <p:nvPr/>
        </p:nvSpPr>
        <p:spPr>
          <a:xfrm>
            <a:off x="1" y="3524124"/>
            <a:ext cx="4526437" cy="1402983"/>
          </a:xfrm>
          <a:prstGeom prst="rect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Albion College </a:t>
            </a:r>
          </a:p>
          <a:p>
            <a:r>
              <a:rPr lang="en-US" sz="1600" dirty="0"/>
              <a:t>Started as a Physics Major, ended as a Music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Did summer research with CAD summer of 2013! (SketchUp)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Bachelors in Fine Arts: General Music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7F64DF-329F-4984-9183-49A93E202084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4526438" y="4223160"/>
            <a:ext cx="285256" cy="24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864915F-BBE1-462B-AC34-57226742DE2A}"/>
              </a:ext>
            </a:extLst>
          </p:cNvPr>
          <p:cNvSpPr txBox="1"/>
          <p:nvPr/>
        </p:nvSpPr>
        <p:spPr>
          <a:xfrm>
            <a:off x="1624594" y="3149210"/>
            <a:ext cx="172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2013-2018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F10213F-04BA-455A-AD1A-D6148B72E1EE}"/>
              </a:ext>
            </a:extLst>
          </p:cNvPr>
          <p:cNvSpPr/>
          <p:nvPr/>
        </p:nvSpPr>
        <p:spPr>
          <a:xfrm>
            <a:off x="1789188" y="5001434"/>
            <a:ext cx="1393080" cy="1372096"/>
          </a:xfrm>
          <a:prstGeom prst="rect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Music Fraternities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Phi Mu Alpha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Kappa Kappa Psi</a:t>
            </a:r>
          </a:p>
          <a:p>
            <a:endParaRPr lang="en-US" sz="12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E8214F1-7EEF-431D-8896-91482CDD8E3E}"/>
              </a:ext>
            </a:extLst>
          </p:cNvPr>
          <p:cNvSpPr/>
          <p:nvPr/>
        </p:nvSpPr>
        <p:spPr>
          <a:xfrm>
            <a:off x="14323" y="5001434"/>
            <a:ext cx="1662439" cy="1372096"/>
          </a:xfrm>
          <a:prstGeom prst="rect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Ensembles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Jazz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Marching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Symphonic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Orchestra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09DB97-B41F-47D8-8480-B99587EEA40A}"/>
              </a:ext>
            </a:extLst>
          </p:cNvPr>
          <p:cNvSpPr/>
          <p:nvPr/>
        </p:nvSpPr>
        <p:spPr>
          <a:xfrm>
            <a:off x="4811694" y="3521669"/>
            <a:ext cx="3791152" cy="1402981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Toyota North America</a:t>
            </a:r>
          </a:p>
          <a:p>
            <a:r>
              <a:rPr lang="en-US" sz="1600" dirty="0">
                <a:solidFill>
                  <a:schemeClr val="bg1"/>
                </a:solidFill>
              </a:rPr>
              <a:t>Joined June 25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, 2018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Contractor: Data Management Engineer Office: Saline, MI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956CD4B-9F33-40B6-A78A-828887F68C00}"/>
              </a:ext>
            </a:extLst>
          </p:cNvPr>
          <p:cNvSpPr txBox="1"/>
          <p:nvPr/>
        </p:nvSpPr>
        <p:spPr>
          <a:xfrm>
            <a:off x="5328078" y="3146755"/>
            <a:ext cx="172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2018-2022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065F6-8B89-4843-82EC-39CF9D741C8E}"/>
              </a:ext>
            </a:extLst>
          </p:cNvPr>
          <p:cNvSpPr/>
          <p:nvPr/>
        </p:nvSpPr>
        <p:spPr>
          <a:xfrm>
            <a:off x="4581669" y="-28748"/>
            <a:ext cx="7610093" cy="309277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508799-AA2A-483A-A436-3C75CB1DB90E}"/>
              </a:ext>
            </a:extLst>
          </p:cNvPr>
          <p:cNvGrpSpPr/>
          <p:nvPr/>
        </p:nvGrpSpPr>
        <p:grpSpPr>
          <a:xfrm>
            <a:off x="8806043" y="150816"/>
            <a:ext cx="3183754" cy="1678645"/>
            <a:chOff x="8787015" y="1312445"/>
            <a:chExt cx="3183754" cy="167864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602F4A-CF1B-4584-891E-5FB123ACC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401" y="1312445"/>
              <a:ext cx="743293" cy="167864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7FFEBC-5412-407B-BE35-C01677A649E9}"/>
                </a:ext>
              </a:extLst>
            </p:cNvPr>
            <p:cNvSpPr txBox="1"/>
            <p:nvPr/>
          </p:nvSpPr>
          <p:spPr>
            <a:xfrm>
              <a:off x="8787015" y="2484635"/>
              <a:ext cx="172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Music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987693-2952-43C7-A837-0DB05E3DF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010" r="18708"/>
            <a:stretch/>
          </p:blipFill>
          <p:spPr>
            <a:xfrm>
              <a:off x="10858794" y="1329531"/>
              <a:ext cx="1111975" cy="1623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E893CB-EE7E-4451-96AE-71181A2CD912}"/>
              </a:ext>
            </a:extLst>
          </p:cNvPr>
          <p:cNvGrpSpPr/>
          <p:nvPr/>
        </p:nvGrpSpPr>
        <p:grpSpPr>
          <a:xfrm>
            <a:off x="8602845" y="1814281"/>
            <a:ext cx="3339027" cy="1214215"/>
            <a:chOff x="4358140" y="1293749"/>
            <a:chExt cx="3382832" cy="17253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BE957C-FF11-4052-AF7E-035E77172B2E}"/>
                </a:ext>
              </a:extLst>
            </p:cNvPr>
            <p:cNvSpPr txBox="1"/>
            <p:nvPr/>
          </p:nvSpPr>
          <p:spPr>
            <a:xfrm>
              <a:off x="5653157" y="1293749"/>
              <a:ext cx="199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Painting Miniatures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C831BE-AB42-4452-99B2-898DAB1B9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1022" y="1731831"/>
              <a:ext cx="2109950" cy="128728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5FDDFFB-04E6-4BF6-A4D7-7EEF82052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8104" r="30648" b="10581"/>
            <a:stretch/>
          </p:blipFill>
          <p:spPr>
            <a:xfrm>
              <a:off x="4358140" y="1325877"/>
              <a:ext cx="1224328" cy="1678645"/>
            </a:xfrm>
            <a:prstGeom prst="rect">
              <a:avLst/>
            </a:prstGeom>
          </p:spPr>
        </p:pic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5CFFC1ED-44ED-4F74-A5C6-DC88D3149242}"/>
              </a:ext>
            </a:extLst>
          </p:cNvPr>
          <p:cNvSpPr/>
          <p:nvPr/>
        </p:nvSpPr>
        <p:spPr>
          <a:xfrm>
            <a:off x="4640704" y="76938"/>
            <a:ext cx="2397903" cy="144693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Ryan Soekarmoen</a:t>
            </a:r>
          </a:p>
          <a:p>
            <a:pPr algn="ctr"/>
            <a:r>
              <a:rPr lang="en-US" sz="1400" u="sng" dirty="0">
                <a:solidFill>
                  <a:schemeClr val="bg1"/>
                </a:solidFill>
              </a:rPr>
              <a:t>Hometown</a:t>
            </a:r>
            <a:r>
              <a:rPr lang="en-US" sz="1400" dirty="0">
                <a:solidFill>
                  <a:schemeClr val="bg1"/>
                </a:solidFill>
              </a:rPr>
              <a:t>: Vicksburg Mi</a:t>
            </a:r>
          </a:p>
          <a:p>
            <a:pPr algn="ctr"/>
            <a:r>
              <a:rPr lang="en-US" sz="1400" u="sng" dirty="0">
                <a:solidFill>
                  <a:schemeClr val="bg1"/>
                </a:solidFill>
              </a:rPr>
              <a:t>Lives in:</a:t>
            </a:r>
            <a:r>
              <a:rPr lang="en-US" sz="1400" dirty="0">
                <a:solidFill>
                  <a:schemeClr val="bg1"/>
                </a:solidFill>
              </a:rPr>
              <a:t> Ann Arbor, Mi</a:t>
            </a:r>
          </a:p>
          <a:p>
            <a:pPr algn="ctr"/>
            <a:r>
              <a:rPr lang="en-US" sz="1400" u="sng" dirty="0">
                <a:solidFill>
                  <a:schemeClr val="bg1"/>
                </a:solidFill>
              </a:rPr>
              <a:t>Engaged: </a:t>
            </a:r>
            <a:r>
              <a:rPr lang="en-US" sz="1400" dirty="0">
                <a:solidFill>
                  <a:schemeClr val="bg1"/>
                </a:solidFill>
              </a:rPr>
              <a:t>Nichole Brown</a:t>
            </a:r>
          </a:p>
          <a:p>
            <a:pPr algn="ctr"/>
            <a:r>
              <a:rPr lang="en-US" sz="1400" u="sng" dirty="0">
                <a:solidFill>
                  <a:schemeClr val="bg1"/>
                </a:solidFill>
              </a:rPr>
              <a:t>Pets:</a:t>
            </a:r>
            <a:r>
              <a:rPr lang="en-US" sz="1400" dirty="0">
                <a:solidFill>
                  <a:schemeClr val="bg1"/>
                </a:solidFill>
              </a:rPr>
              <a:t> 2 cats, Tux and Bear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187565B1-6372-4E3C-81FD-D5B47E6C4FF4}"/>
              </a:ext>
            </a:extLst>
          </p:cNvPr>
          <p:cNvSpPr/>
          <p:nvPr/>
        </p:nvSpPr>
        <p:spPr>
          <a:xfrm>
            <a:off x="4636520" y="1606609"/>
            <a:ext cx="2493285" cy="1396655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Passions</a:t>
            </a:r>
          </a:p>
          <a:p>
            <a:r>
              <a:rPr lang="en-US" sz="1600" dirty="0">
                <a:solidFill>
                  <a:schemeClr val="bg1"/>
                </a:solidFill>
              </a:rPr>
              <a:t>*Board Games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*Video Games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*Music</a:t>
            </a:r>
          </a:p>
          <a:p>
            <a:r>
              <a:rPr lang="en-US" sz="1600" dirty="0">
                <a:solidFill>
                  <a:schemeClr val="bg1"/>
                </a:solidFill>
              </a:rPr>
              <a:t>*Star Wars Miniatures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06BD20-57D1-4DEE-A6F5-2D33D3AC07CD}"/>
              </a:ext>
            </a:extLst>
          </p:cNvPr>
          <p:cNvCxnSpPr>
            <a:cxnSpLocks/>
            <a:stCxn id="25" idx="3"/>
            <a:endCxn id="38" idx="1"/>
          </p:cNvCxnSpPr>
          <p:nvPr/>
        </p:nvCxnSpPr>
        <p:spPr>
          <a:xfrm flipV="1">
            <a:off x="8602846" y="4214566"/>
            <a:ext cx="242293" cy="85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D158CD1-F68A-4E9F-9F89-DF0F391E7030}"/>
              </a:ext>
            </a:extLst>
          </p:cNvPr>
          <p:cNvSpPr/>
          <p:nvPr/>
        </p:nvSpPr>
        <p:spPr>
          <a:xfrm>
            <a:off x="8845139" y="3513074"/>
            <a:ext cx="3277323" cy="1402983"/>
          </a:xfrm>
          <a:prstGeom prst="rect">
            <a:avLst/>
          </a:prstGeom>
          <a:solidFill>
            <a:srgbClr val="1135C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Rehmann</a:t>
            </a:r>
          </a:p>
          <a:p>
            <a:r>
              <a:rPr lang="en-US" sz="1400" b="1" dirty="0"/>
              <a:t>Joined January 24</a:t>
            </a:r>
            <a:r>
              <a:rPr lang="en-US" sz="1400" b="1" baseline="30000" dirty="0"/>
              <a:t>th</a:t>
            </a:r>
            <a:r>
              <a:rPr lang="en-US" sz="1400" b="1" dirty="0"/>
              <a:t>, 2022</a:t>
            </a:r>
          </a:p>
          <a:p>
            <a:r>
              <a:rPr lang="en-US" sz="1400" b="1" dirty="0"/>
              <a:t>Staff: Data Analyst</a:t>
            </a:r>
          </a:p>
          <a:p>
            <a:r>
              <a:rPr lang="en-US" sz="1400" b="1" dirty="0"/>
              <a:t>Office: Ann Arbor</a:t>
            </a:r>
            <a:endParaRPr lang="en-US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0E7AAC-C1E0-4F64-AE90-41D6ECCF45A7}"/>
              </a:ext>
            </a:extLst>
          </p:cNvPr>
          <p:cNvSpPr txBox="1"/>
          <p:nvPr/>
        </p:nvSpPr>
        <p:spPr>
          <a:xfrm>
            <a:off x="9622666" y="3117151"/>
            <a:ext cx="172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2022-Present</a:t>
            </a:r>
          </a:p>
        </p:txBody>
      </p:sp>
      <p:pic>
        <p:nvPicPr>
          <p:cNvPr id="40" name="Picture 39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A58A9F1D-23C0-4A99-9447-136820586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387" y="57276"/>
            <a:ext cx="2567638" cy="17927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C9EA62-BE04-41C9-A5F3-D757CF37D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960" y="128366"/>
            <a:ext cx="2658284" cy="10956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CF73A85-AC23-4E24-9225-9AE7546BAE91}"/>
              </a:ext>
            </a:extLst>
          </p:cNvPr>
          <p:cNvSpPr txBox="1"/>
          <p:nvPr/>
        </p:nvSpPr>
        <p:spPr>
          <a:xfrm>
            <a:off x="7574144" y="953674"/>
            <a:ext cx="74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Tux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F6B42D-17AE-4F9E-BE8B-DB6EA6F5FC4A}"/>
              </a:ext>
            </a:extLst>
          </p:cNvPr>
          <p:cNvSpPr txBox="1"/>
          <p:nvPr/>
        </p:nvSpPr>
        <p:spPr>
          <a:xfrm>
            <a:off x="9192917" y="188147"/>
            <a:ext cx="74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E7B6AC-8029-9C09-7B4C-8DC0B888F64E}"/>
              </a:ext>
            </a:extLst>
          </p:cNvPr>
          <p:cNvSpPr/>
          <p:nvPr/>
        </p:nvSpPr>
        <p:spPr>
          <a:xfrm>
            <a:off x="3294694" y="5001434"/>
            <a:ext cx="1393080" cy="1398070"/>
          </a:xfrm>
          <a:prstGeom prst="rect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Officer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Treasurer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President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FEO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ARO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10" name="Picture 9" descr="A person and person taking a selfie&#10;&#10;Description automatically generated">
            <a:extLst>
              <a:ext uri="{FF2B5EF4-FFF2-40B4-BE49-F238E27FC236}">
                <a16:creationId xmlns:a16="http://schemas.microsoft.com/office/drawing/2014/main" id="{E941C425-FA9A-F93C-9BB8-6C712FABC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66" y="50846"/>
            <a:ext cx="1977980" cy="264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B837-891F-4176-A7EB-CF030D64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Boundaries?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67F7-E820-4F0F-9A40-48C7E260C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80500"/>
            <a:ext cx="10294182" cy="4777500"/>
          </a:xfrm>
        </p:spPr>
        <p:txBody>
          <a:bodyPr>
            <a:normAutofit/>
          </a:bodyPr>
          <a:lstStyle/>
          <a:p>
            <a:r>
              <a:rPr lang="en-US" dirty="0"/>
              <a:t>A set definition of actions or words that are acceptable to us. </a:t>
            </a:r>
          </a:p>
          <a:p>
            <a:pPr lvl="1"/>
            <a:r>
              <a:rPr lang="en-US" dirty="0"/>
              <a:t>How often do you think about boundaries? </a:t>
            </a:r>
          </a:p>
          <a:p>
            <a:pPr lvl="1"/>
            <a:r>
              <a:rPr lang="en-US" dirty="0"/>
              <a:t>Do you regularly discuss boundaries with your family, friends, partners?</a:t>
            </a:r>
          </a:p>
          <a:p>
            <a:r>
              <a:rPr lang="en-US" dirty="0"/>
              <a:t>Types of Boundaries</a:t>
            </a:r>
          </a:p>
          <a:p>
            <a:pPr lvl="1"/>
            <a:r>
              <a:rPr lang="en-US" dirty="0"/>
              <a:t>Emotional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Material</a:t>
            </a:r>
          </a:p>
          <a:p>
            <a:pPr lvl="1"/>
            <a:r>
              <a:rPr lang="en-US" dirty="0"/>
              <a:t>Intellectual </a:t>
            </a:r>
          </a:p>
          <a:p>
            <a:pPr lvl="1"/>
            <a:r>
              <a:rPr lang="en-US" dirty="0"/>
              <a:t>Physical</a:t>
            </a:r>
          </a:p>
          <a:p>
            <a:pPr lvl="1"/>
            <a:r>
              <a:rPr lang="en-US" dirty="0"/>
              <a:t>Sexual</a:t>
            </a:r>
          </a:p>
        </p:txBody>
      </p:sp>
    </p:spTree>
    <p:extLst>
      <p:ext uri="{BB962C8B-B14F-4D97-AF65-F5344CB8AC3E}">
        <p14:creationId xmlns:p14="http://schemas.microsoft.com/office/powerpoint/2010/main" val="110756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C6C1-B2FF-499D-B0A4-F3ABCA86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Boundaries are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5F09-EFB3-44F3-BBFE-420B860C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92209"/>
          </a:xfrm>
        </p:spPr>
        <p:txBody>
          <a:bodyPr/>
          <a:lstStyle/>
          <a:p>
            <a:r>
              <a:rPr lang="en-US" dirty="0"/>
              <a:t>Respect for yourself</a:t>
            </a:r>
          </a:p>
          <a:p>
            <a:pPr lvl="1"/>
            <a:r>
              <a:rPr lang="en-US" dirty="0"/>
              <a:t>Be confident in your worth! </a:t>
            </a:r>
          </a:p>
          <a:p>
            <a:pPr lvl="1"/>
            <a:r>
              <a:rPr lang="en-US" dirty="0"/>
              <a:t>Knowing your limitations allows you to be full productive when you are present</a:t>
            </a:r>
          </a:p>
          <a:p>
            <a:r>
              <a:rPr lang="en-US" dirty="0"/>
              <a:t>Prevent burnout</a:t>
            </a:r>
          </a:p>
          <a:p>
            <a:pPr lvl="1"/>
            <a:r>
              <a:rPr lang="en-US" dirty="0"/>
              <a:t>Especially important in today’s hybrid world</a:t>
            </a:r>
          </a:p>
          <a:p>
            <a:r>
              <a:rPr lang="en-US" dirty="0"/>
              <a:t>Prevent health issues</a:t>
            </a:r>
          </a:p>
          <a:p>
            <a:r>
              <a:rPr lang="en-US" dirty="0"/>
              <a:t>Increase performance</a:t>
            </a:r>
          </a:p>
          <a:p>
            <a:pPr lvl="1"/>
            <a:r>
              <a:rPr lang="en-US" dirty="0"/>
              <a:t>Healthy Mind &amp; Body = Increased ability to create music or productivity</a:t>
            </a:r>
          </a:p>
        </p:txBody>
      </p:sp>
    </p:spTree>
    <p:extLst>
      <p:ext uri="{BB962C8B-B14F-4D97-AF65-F5344CB8AC3E}">
        <p14:creationId xmlns:p14="http://schemas.microsoft.com/office/powerpoint/2010/main" val="357812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2203-2D78-412E-9BDF-33727913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9E6A5-D9F8-4E61-8614-5B6ADACE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41" y="1948440"/>
            <a:ext cx="10174542" cy="4909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What is it?</a:t>
            </a:r>
          </a:p>
          <a:p>
            <a:pPr lvl="1"/>
            <a:r>
              <a:rPr lang="en-US" sz="1800" dirty="0"/>
              <a:t>Respecting an individual’s feelings and thoughts on a given subject</a:t>
            </a:r>
          </a:p>
          <a:p>
            <a:pPr lvl="1"/>
            <a:r>
              <a:rPr lang="en-US" sz="1800" dirty="0"/>
              <a:t>What methods do you use to communicate? How do you receive information best?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setting this boundary</a:t>
            </a:r>
          </a:p>
          <a:p>
            <a:pPr lvl="1"/>
            <a:r>
              <a:rPr lang="en-US" sz="1800" dirty="0"/>
              <a:t>“This topic makes me uncomfortable. Can we discuss something else?”</a:t>
            </a:r>
          </a:p>
          <a:p>
            <a:pPr lvl="1"/>
            <a:r>
              <a:rPr lang="en-US" sz="1800" dirty="0"/>
              <a:t>“I’m overwhelmed at the moment, I need to take an extra moment before I respond so I convey how I feel about this”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breaking this boundary</a:t>
            </a:r>
          </a:p>
          <a:p>
            <a:pPr lvl="1"/>
            <a:r>
              <a:rPr lang="en-US" sz="1800" dirty="0"/>
              <a:t>Telling someone how to feel about an event or person. </a:t>
            </a:r>
          </a:p>
          <a:p>
            <a:pPr lvl="2"/>
            <a:r>
              <a:rPr lang="en-US" sz="1600" dirty="0"/>
              <a:t>“oh don’t mind them, that’s just how they are” </a:t>
            </a:r>
          </a:p>
          <a:p>
            <a:pPr lvl="2"/>
            <a:r>
              <a:rPr lang="en-US" sz="1600" dirty="0"/>
              <a:t>“Being scared is part of the fun!”</a:t>
            </a:r>
          </a:p>
          <a:p>
            <a:pPr lvl="1"/>
            <a:r>
              <a:rPr lang="en-US" sz="1800" dirty="0"/>
              <a:t>Dismissing or criticizing feelings</a:t>
            </a:r>
          </a:p>
          <a:p>
            <a:pPr lvl="2"/>
            <a:r>
              <a:rPr lang="en-US" sz="1600" dirty="0"/>
              <a:t>“Oh grow up”</a:t>
            </a:r>
          </a:p>
          <a:p>
            <a:pPr lvl="2"/>
            <a:r>
              <a:rPr lang="en-US" sz="1600" dirty="0"/>
              <a:t>“Don’t be such a baby about this”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2203-2D78-412E-9BDF-33727913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9E6A5-D9F8-4E61-8614-5B6ADACE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41" y="1948440"/>
            <a:ext cx="10174542" cy="490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What is it?</a:t>
            </a:r>
          </a:p>
          <a:p>
            <a:pPr lvl="1"/>
            <a:r>
              <a:rPr lang="en-US" sz="1800" dirty="0"/>
              <a:t>Respecting an individual’s schedule </a:t>
            </a:r>
          </a:p>
          <a:p>
            <a:pPr lvl="1"/>
            <a:r>
              <a:rPr lang="en-US" sz="1800" dirty="0"/>
              <a:t>How full is your schedule? Do you have the energy for that activity?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setting this boundary</a:t>
            </a:r>
          </a:p>
          <a:p>
            <a:pPr lvl="1"/>
            <a:r>
              <a:rPr lang="en-US" sz="1800" dirty="0"/>
              <a:t>“My schedule is full right now. Circle back with me in X days/weeks/months when my schedule is a little lighter!” </a:t>
            </a:r>
          </a:p>
          <a:p>
            <a:pPr lvl="2"/>
            <a:r>
              <a:rPr lang="en-US" sz="1600" dirty="0"/>
              <a:t>This is a 2 for 1 as you set your boundary, but gives a concrete timeframe for when you would be more amenable to the event!</a:t>
            </a:r>
          </a:p>
          <a:p>
            <a:pPr lvl="1"/>
            <a:r>
              <a:rPr lang="en-US" sz="1800" dirty="0"/>
              <a:t>“I would love to come, but will need to leave after an hour”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breaking this boundary</a:t>
            </a:r>
          </a:p>
          <a:p>
            <a:pPr lvl="1"/>
            <a:r>
              <a:rPr lang="en-US" sz="1800" dirty="0"/>
              <a:t>Contacting people when they said they’re unavailable. </a:t>
            </a:r>
            <a:endParaRPr lang="en-US" sz="1600" dirty="0"/>
          </a:p>
          <a:p>
            <a:pPr lvl="1"/>
            <a:r>
              <a:rPr lang="en-US" sz="1800" dirty="0"/>
              <a:t>Showing up late to a planned event</a:t>
            </a:r>
          </a:p>
          <a:p>
            <a:pPr lvl="1"/>
            <a:r>
              <a:rPr lang="en-US" sz="1800" dirty="0"/>
              <a:t>Failing to deliver because we overbooked and didn’t request help. </a:t>
            </a:r>
          </a:p>
        </p:txBody>
      </p:sp>
    </p:spTree>
    <p:extLst>
      <p:ext uri="{BB962C8B-B14F-4D97-AF65-F5344CB8AC3E}">
        <p14:creationId xmlns:p14="http://schemas.microsoft.com/office/powerpoint/2010/main" val="194795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2203-2D78-412E-9BDF-33727913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9E6A5-D9F8-4E61-8614-5B6ADACE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41" y="1948440"/>
            <a:ext cx="10174542" cy="490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What is it?</a:t>
            </a:r>
          </a:p>
          <a:p>
            <a:pPr lvl="1"/>
            <a:r>
              <a:rPr lang="en-US" sz="1800" dirty="0"/>
              <a:t>Respecting an individual’s material belongings</a:t>
            </a:r>
          </a:p>
          <a:p>
            <a:pPr lvl="1"/>
            <a:r>
              <a:rPr lang="en-US" sz="1800" dirty="0"/>
              <a:t>What items are you willing to share vs. what items are for your use only</a:t>
            </a:r>
          </a:p>
          <a:p>
            <a:pPr marL="0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setting this boundary</a:t>
            </a:r>
          </a:p>
          <a:p>
            <a:pPr lvl="1"/>
            <a:r>
              <a:rPr lang="en-US" sz="1800" dirty="0"/>
              <a:t>“This is my personal instrument; I would prefer that I’m the only one using it”</a:t>
            </a:r>
          </a:p>
          <a:p>
            <a:pPr lvl="1"/>
            <a:r>
              <a:rPr lang="en-US" sz="1800" dirty="0"/>
              <a:t>“You can borrow for one week, but I need it back by Thursday at 5pm.”</a:t>
            </a:r>
          </a:p>
          <a:p>
            <a:pPr marL="0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breaking this boundary</a:t>
            </a:r>
          </a:p>
          <a:p>
            <a:pPr lvl="1"/>
            <a:r>
              <a:rPr lang="en-US" sz="1800" dirty="0"/>
              <a:t>Borrowing something without asking the owner</a:t>
            </a:r>
          </a:p>
          <a:p>
            <a:pPr lvl="2"/>
            <a:r>
              <a:rPr lang="en-US" dirty="0"/>
              <a:t>Yes, even if its “only for a moment”</a:t>
            </a:r>
          </a:p>
          <a:p>
            <a:pPr lvl="1"/>
            <a:r>
              <a:rPr lang="en-US" dirty="0"/>
              <a:t>Breaking someone’s possession when you weren’t given permission to use it</a:t>
            </a:r>
          </a:p>
          <a:p>
            <a:pPr lvl="1"/>
            <a:r>
              <a:rPr lang="en-US" dirty="0"/>
              <a:t>Monopolizing time with a communal item</a:t>
            </a:r>
          </a:p>
        </p:txBody>
      </p:sp>
    </p:spTree>
    <p:extLst>
      <p:ext uri="{BB962C8B-B14F-4D97-AF65-F5344CB8AC3E}">
        <p14:creationId xmlns:p14="http://schemas.microsoft.com/office/powerpoint/2010/main" val="273246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2203-2D78-412E-9BDF-33727913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9E6A5-D9F8-4E61-8614-5B6ADACE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8440"/>
            <a:ext cx="10294183" cy="490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What is it?</a:t>
            </a:r>
          </a:p>
          <a:p>
            <a:pPr lvl="1"/>
            <a:r>
              <a:rPr lang="en-US" sz="1800" dirty="0"/>
              <a:t>Respecting an individual’s thoughts and ideas</a:t>
            </a:r>
          </a:p>
          <a:p>
            <a:pPr lvl="1"/>
            <a:r>
              <a:rPr lang="en-US" sz="1800" dirty="0"/>
              <a:t>Was your idea/character belittled by someone else? </a:t>
            </a:r>
          </a:p>
          <a:p>
            <a:pPr lvl="1"/>
            <a:r>
              <a:rPr lang="en-US" sz="1800" dirty="0"/>
              <a:t>How are you managing your expectations of other people? Are you expecting them to complete things the way you would?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setting this boundary</a:t>
            </a:r>
          </a:p>
          <a:p>
            <a:pPr lvl="1"/>
            <a:r>
              <a:rPr lang="en-US" sz="1800" dirty="0"/>
              <a:t>“I know that my methods are not the same as your, but I know how to do this way. Please allow me to use my method to complete this activity”</a:t>
            </a:r>
          </a:p>
          <a:p>
            <a:pPr lvl="1"/>
            <a:r>
              <a:rPr lang="en-US" sz="1800" dirty="0"/>
              <a:t>“I am just starting to learn how to do this so if there are errors, please make a note of them and plan on walking me through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breaking this boundary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Belittling someone after they make a mistake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Pushing your expectations on someone else and not allowing them to do things their way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NOTE: Don’t confuse this for excusing when they don’t deliver, just understand that their results may vary from how YOU would have done 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381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2203-2D78-412E-9BDF-33727913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9E6A5-D9F8-4E61-8614-5B6ADACE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8440"/>
            <a:ext cx="10294183" cy="490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What is it?</a:t>
            </a:r>
          </a:p>
          <a:p>
            <a:pPr lvl="1"/>
            <a:r>
              <a:rPr lang="en-US" sz="1800" dirty="0"/>
              <a:t>Respect for an individual’s personal space</a:t>
            </a:r>
          </a:p>
          <a:p>
            <a:pPr lvl="1"/>
            <a:r>
              <a:rPr lang="en-US" sz="1800" dirty="0"/>
              <a:t>Be confident in sharing your preference for greeting people. (i.e. are you OK with shaking hands or do you prefer waving/nodding?)</a:t>
            </a:r>
          </a:p>
          <a:p>
            <a:pPr lvl="1"/>
            <a:r>
              <a:rPr lang="en-US" sz="1800" dirty="0"/>
              <a:t>Being conscious of people’s body language and speaking up for someone if they seem uncomfortable</a:t>
            </a:r>
            <a:endParaRPr lang="en-US" sz="14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setting this boundary</a:t>
            </a:r>
          </a:p>
          <a:p>
            <a:pPr lvl="1"/>
            <a:r>
              <a:rPr lang="en-US" sz="1800" dirty="0"/>
              <a:t>“I prefer to wave instead of shaking hands/hugging when we greet.”</a:t>
            </a:r>
          </a:p>
          <a:p>
            <a:pPr lvl="1"/>
            <a:r>
              <a:rPr lang="en-US" sz="1800" dirty="0"/>
              <a:t>“I’m feeling a little crowded at the moment, can you move over?”</a:t>
            </a:r>
          </a:p>
          <a:p>
            <a:pPr lvl="1"/>
            <a:r>
              <a:rPr lang="en-US" sz="1800" dirty="0"/>
              <a:t>“I’m very ticklish, so please don’t tickle me”</a:t>
            </a:r>
            <a:endParaRPr lang="en-US" sz="12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Examples of breaking this boundary</a:t>
            </a:r>
          </a:p>
          <a:p>
            <a:pPr lvl="1"/>
            <a:r>
              <a:rPr lang="en-US" sz="1800" dirty="0"/>
              <a:t>Disregarding when someone requests additional space</a:t>
            </a:r>
            <a:endParaRPr lang="en-US" sz="1600" dirty="0"/>
          </a:p>
          <a:p>
            <a:pPr lvl="1"/>
            <a:r>
              <a:rPr lang="en-US" sz="1800" dirty="0"/>
              <a:t>Actively invading someone’s personal space</a:t>
            </a:r>
          </a:p>
          <a:p>
            <a:pPr lvl="1"/>
            <a:r>
              <a:rPr lang="en-US" sz="1800" dirty="0"/>
              <a:t>Assuming past consent applies to the current moment</a:t>
            </a:r>
          </a:p>
          <a:p>
            <a:pPr lvl="2"/>
            <a:r>
              <a:rPr lang="en-US" sz="1600" dirty="0"/>
              <a:t>Very important for partners as their personal space needs can change</a:t>
            </a:r>
          </a:p>
        </p:txBody>
      </p:sp>
    </p:spTree>
    <p:extLst>
      <p:ext uri="{BB962C8B-B14F-4D97-AF65-F5344CB8AC3E}">
        <p14:creationId xmlns:p14="http://schemas.microsoft.com/office/powerpoint/2010/main" val="69413831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456</TotalTime>
  <Words>1256</Words>
  <Application>Microsoft Office PowerPoint</Application>
  <PresentationFormat>Widescreen</PresentationFormat>
  <Paragraphs>171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Setting Boundaries: Maintaining Mental Health by Understanding your limits</vt:lpstr>
      <vt:lpstr>PowerPoint Presentation</vt:lpstr>
      <vt:lpstr>What are Boundaries?</vt:lpstr>
      <vt:lpstr>Why Boundaries are Important?</vt:lpstr>
      <vt:lpstr>Emotional Boundaries</vt:lpstr>
      <vt:lpstr>Time Boundaries</vt:lpstr>
      <vt:lpstr>Material Boundaries</vt:lpstr>
      <vt:lpstr>Intellectual Boundaries</vt:lpstr>
      <vt:lpstr>Physical Boundaries</vt:lpstr>
      <vt:lpstr>Sexual Boundaries</vt:lpstr>
      <vt:lpstr>Building Your Boundaries</vt:lpstr>
      <vt:lpstr>Final Thoughts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Boundries</dc:title>
  <dc:creator>Ryan Soekarmoen</dc:creator>
  <cp:lastModifiedBy>Ryan Soekarmoen</cp:lastModifiedBy>
  <cp:revision>12</cp:revision>
  <dcterms:created xsi:type="dcterms:W3CDTF">2022-03-25T20:41:31Z</dcterms:created>
  <dcterms:modified xsi:type="dcterms:W3CDTF">2022-05-21T02:34:24Z</dcterms:modified>
</cp:coreProperties>
</file>